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2"/>
  </p:notesMasterIdLst>
  <p:handoutMasterIdLst>
    <p:handoutMasterId r:id="rId33"/>
  </p:handoutMasterIdLst>
  <p:sldIdLst>
    <p:sldId id="1872" r:id="rId6"/>
    <p:sldId id="2011" r:id="rId7"/>
    <p:sldId id="257" r:id="rId8"/>
    <p:sldId id="414" r:id="rId9"/>
    <p:sldId id="1989" r:id="rId10"/>
    <p:sldId id="1990" r:id="rId11"/>
    <p:sldId id="1991" r:id="rId12"/>
    <p:sldId id="1992" r:id="rId13"/>
    <p:sldId id="2003" r:id="rId14"/>
    <p:sldId id="2004" r:id="rId15"/>
    <p:sldId id="2013" r:id="rId16"/>
    <p:sldId id="2005" r:id="rId17"/>
    <p:sldId id="2006" r:id="rId18"/>
    <p:sldId id="1993" r:id="rId19"/>
    <p:sldId id="1994" r:id="rId20"/>
    <p:sldId id="2007" r:id="rId21"/>
    <p:sldId id="2008" r:id="rId22"/>
    <p:sldId id="1996" r:id="rId23"/>
    <p:sldId id="1997" r:id="rId24"/>
    <p:sldId id="2002" r:id="rId25"/>
    <p:sldId id="2001" r:id="rId26"/>
    <p:sldId id="1998" r:id="rId27"/>
    <p:sldId id="2009" r:id="rId28"/>
    <p:sldId id="2012" r:id="rId29"/>
    <p:sldId id="2000" r:id="rId30"/>
    <p:sldId id="2010" r:id="rId31"/>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33" autoAdjust="0"/>
  </p:normalViewPr>
  <p:slideViewPr>
    <p:cSldViewPr snapToGrid="0">
      <p:cViewPr varScale="1">
        <p:scale>
          <a:sx n="52" d="100"/>
          <a:sy n="52" d="100"/>
        </p:scale>
        <p:origin x="1204" y="60"/>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5/5/2023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5/5/2023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3</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tooling basically lots of scripts with OK documentation</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15</a:t>
            </a:fld>
            <a:endParaRPr lang="en-US"/>
          </a:p>
        </p:txBody>
      </p:sp>
    </p:spTree>
    <p:extLst>
      <p:ext uri="{BB962C8B-B14F-4D97-AF65-F5344CB8AC3E}">
        <p14:creationId xmlns:p14="http://schemas.microsoft.com/office/powerpoint/2010/main" val="790203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17</a:t>
            </a:fld>
            <a:endParaRPr lang="en-US"/>
          </a:p>
        </p:txBody>
      </p:sp>
    </p:spTree>
    <p:extLst>
      <p:ext uri="{BB962C8B-B14F-4D97-AF65-F5344CB8AC3E}">
        <p14:creationId xmlns:p14="http://schemas.microsoft.com/office/powerpoint/2010/main" val="351934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23</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25</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4</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 (SQL Server ended 7/12/22)</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7</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a:p>
        </p:txBody>
      </p:sp>
    </p:spTree>
    <p:extLst>
      <p:ext uri="{BB962C8B-B14F-4D97-AF65-F5344CB8AC3E}">
        <p14:creationId xmlns:p14="http://schemas.microsoft.com/office/powerpoint/2010/main" val="110357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FCI-</a:t>
            </a:r>
            <a:r>
              <a:rPr lang="en-US" dirty="0" err="1"/>
              <a:t>ish</a:t>
            </a:r>
            <a:r>
              <a:rPr lang="en-US" dirty="0"/>
              <a:t> in GP)</a:t>
            </a:r>
          </a:p>
          <a:p>
            <a:r>
              <a:rPr lang="en-US" dirty="0"/>
              <a:t>Hyperscale is sneaky cool and worth a look – cost similar to normal Azure SQL DB</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RTO – time to recover, RPO – basically amount of acceptable data loss</a:t>
            </a:r>
          </a:p>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87779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hyperlink" Target="https://www.amazon.com/Pro-Database-Migration-Azure-Modernization/dp/1484282299"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32.jpg"/><Relationship Id="rId5" Type="http://schemas.openxmlformats.org/officeDocument/2006/relationships/hyperlink" Target="https://github.com/sqlatspeed/2023_presentations" TargetMode="External"/><Relationship Id="rId10" Type="http://schemas.openxmlformats.org/officeDocument/2006/relationships/image" Target="../media/image36.png"/><Relationship Id="rId4" Type="http://schemas.openxmlformats.org/officeDocument/2006/relationships/hyperlink" Target="http://www.sqlatspeed.com/" TargetMode="External"/><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hyperlink" Target="http://www.sqlatspeed.com/" TargetMode="Externa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4942726" cy="463550"/>
          </a:xfrm>
        </p:spPr>
        <p:txBody>
          <a:bodyPr/>
          <a:lstStyle/>
          <a:p>
            <a:r>
              <a:rPr lang="en-US" dirty="0"/>
              <a:t>SQL Saturday NYC – May 6,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Remember skills/experience of the teams involved matter here</a:t>
            </a:r>
          </a:p>
          <a:p>
            <a:endParaRPr lang="en-US" sz="2400" dirty="0"/>
          </a:p>
        </p:txBody>
      </p:sp>
      <p:graphicFrame>
        <p:nvGraphicFramePr>
          <p:cNvPr id="4" name="Table 4">
            <a:extLst>
              <a:ext uri="{FF2B5EF4-FFF2-40B4-BE49-F238E27FC236}">
                <a16:creationId xmlns:a16="http://schemas.microsoft.com/office/drawing/2014/main" id="{E76F121C-7DC6-98AB-BF47-2786D600F785}"/>
              </a:ext>
            </a:extLst>
          </p:cNvPr>
          <p:cNvGraphicFramePr>
            <a:graphicFrameLocks noGrp="1"/>
          </p:cNvGraphicFramePr>
          <p:nvPr>
            <p:extLst>
              <p:ext uri="{D42A27DB-BD31-4B8C-83A1-F6EECF244321}">
                <p14:modId xmlns:p14="http://schemas.microsoft.com/office/powerpoint/2010/main" val="2276565377"/>
              </p:ext>
            </p:extLst>
          </p:nvPr>
        </p:nvGraphicFramePr>
        <p:xfrm>
          <a:off x="302683" y="1550988"/>
          <a:ext cx="11583987" cy="3073924"/>
        </p:xfrm>
        <a:graphic>
          <a:graphicData uri="http://schemas.openxmlformats.org/drawingml/2006/table">
            <a:tbl>
              <a:tblPr firstRow="1" bandRow="1">
                <a:tableStyleId>{5C22544A-7EE6-4342-B048-85BDC9FD1C3A}</a:tableStyleId>
              </a:tblPr>
              <a:tblGrid>
                <a:gridCol w="3861329">
                  <a:extLst>
                    <a:ext uri="{9D8B030D-6E8A-4147-A177-3AD203B41FA5}">
                      <a16:colId xmlns:a16="http://schemas.microsoft.com/office/drawing/2014/main" val="2381905488"/>
                    </a:ext>
                  </a:extLst>
                </a:gridCol>
                <a:gridCol w="3861329">
                  <a:extLst>
                    <a:ext uri="{9D8B030D-6E8A-4147-A177-3AD203B41FA5}">
                      <a16:colId xmlns:a16="http://schemas.microsoft.com/office/drawing/2014/main" val="1923658275"/>
                    </a:ext>
                  </a:extLst>
                </a:gridCol>
                <a:gridCol w="3861329">
                  <a:extLst>
                    <a:ext uri="{9D8B030D-6E8A-4147-A177-3AD203B41FA5}">
                      <a16:colId xmlns:a16="http://schemas.microsoft.com/office/drawing/2014/main" val="1030893079"/>
                    </a:ext>
                  </a:extLst>
                </a:gridCol>
              </a:tblGrid>
              <a:tr h="76848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87142611"/>
                  </a:ext>
                </a:extLst>
              </a:tr>
              <a:tr h="768481">
                <a:tc>
                  <a:txBody>
                    <a:bodyPr/>
                    <a:lstStyle/>
                    <a:p>
                      <a:r>
                        <a:rPr lang="en-US" sz="2400" dirty="0"/>
                        <a:t>Azure VM</a:t>
                      </a:r>
                    </a:p>
                  </a:txBody>
                  <a:tcPr/>
                </a:tc>
                <a:tc>
                  <a:txBody>
                    <a:bodyPr/>
                    <a:lstStyle/>
                    <a:p>
                      <a:r>
                        <a:rPr lang="en-US" sz="2400" dirty="0"/>
                        <a:t>Amazon EC2</a:t>
                      </a:r>
                    </a:p>
                  </a:txBody>
                  <a:tcPr/>
                </a:tc>
                <a:tc>
                  <a:txBody>
                    <a:bodyPr/>
                    <a:lstStyle/>
                    <a:p>
                      <a:r>
                        <a:rPr lang="en-US" sz="2400" dirty="0"/>
                        <a:t>Google Compute Engine</a:t>
                      </a:r>
                    </a:p>
                  </a:txBody>
                  <a:tcPr/>
                </a:tc>
                <a:extLst>
                  <a:ext uri="{0D108BD9-81ED-4DB2-BD59-A6C34878D82A}">
                    <a16:rowId xmlns:a16="http://schemas.microsoft.com/office/drawing/2014/main" val="333559383"/>
                  </a:ext>
                </a:extLst>
              </a:tr>
              <a:tr h="768481">
                <a:tc>
                  <a:txBody>
                    <a:bodyPr/>
                    <a:lstStyle/>
                    <a:p>
                      <a:r>
                        <a:rPr lang="en-US" sz="2400" dirty="0"/>
                        <a:t>Azure SQL Database</a:t>
                      </a:r>
                    </a:p>
                  </a:txBody>
                  <a:tcPr/>
                </a:tc>
                <a:tc>
                  <a:txBody>
                    <a:bodyPr/>
                    <a:lstStyle/>
                    <a:p>
                      <a:r>
                        <a:rPr lang="en-US" sz="2400" dirty="0"/>
                        <a:t>Amazon RDS</a:t>
                      </a:r>
                    </a:p>
                  </a:txBody>
                  <a:tcPr/>
                </a:tc>
                <a:tc>
                  <a:txBody>
                    <a:bodyPr/>
                    <a:lstStyle/>
                    <a:p>
                      <a:r>
                        <a:rPr lang="en-US" sz="2400" dirty="0"/>
                        <a:t>Cloud SQL</a:t>
                      </a:r>
                    </a:p>
                  </a:txBody>
                  <a:tcPr/>
                </a:tc>
                <a:extLst>
                  <a:ext uri="{0D108BD9-81ED-4DB2-BD59-A6C34878D82A}">
                    <a16:rowId xmlns:a16="http://schemas.microsoft.com/office/drawing/2014/main" val="2517985134"/>
                  </a:ext>
                </a:extLst>
              </a:tr>
              <a:tr h="768481">
                <a:tc>
                  <a:txBody>
                    <a:bodyPr/>
                    <a:lstStyle/>
                    <a:p>
                      <a:r>
                        <a:rPr lang="en-US" sz="2400" dirty="0"/>
                        <a:t>Azure migration tooling 👍</a:t>
                      </a:r>
                    </a:p>
                  </a:txBody>
                  <a:tcPr/>
                </a:tc>
                <a:tc>
                  <a:txBody>
                    <a:bodyPr/>
                    <a:lstStyle/>
                    <a:p>
                      <a:r>
                        <a:rPr lang="en-US" sz="2400" dirty="0"/>
                        <a:t>AWS migration tooling 😔</a:t>
                      </a:r>
                    </a:p>
                  </a:txBody>
                  <a:tcPr/>
                </a:tc>
                <a:tc>
                  <a:txBody>
                    <a:bodyPr/>
                    <a:lstStyle/>
                    <a:p>
                      <a:r>
                        <a:rPr lang="en-US" sz="2400" dirty="0"/>
                        <a:t>GCP migration tooling 😢</a:t>
                      </a:r>
                    </a:p>
                  </a:txBody>
                  <a:tcPr/>
                </a:tc>
                <a:extLst>
                  <a:ext uri="{0D108BD9-81ED-4DB2-BD59-A6C34878D82A}">
                    <a16:rowId xmlns:a16="http://schemas.microsoft.com/office/drawing/2014/main" val="876230196"/>
                  </a:ext>
                </a:extLst>
              </a:tr>
            </a:tbl>
          </a:graphicData>
        </a:graphic>
      </p:graphicFrame>
    </p:spTree>
    <p:extLst>
      <p:ext uri="{BB962C8B-B14F-4D97-AF65-F5344CB8AC3E}">
        <p14:creationId xmlns:p14="http://schemas.microsoft.com/office/powerpoint/2010/main" val="3330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algn="ctr"/>
            <a:r>
              <a:rPr lang="en-US" sz="3600" dirty="0"/>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algn="ctr"/>
            <a:r>
              <a:rPr lang="en-US" sz="4000"/>
              <a:t>A BIG </a:t>
            </a:r>
            <a:r>
              <a:rPr lang="en-US" sz="4000" dirty="0"/>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algn="ctr"/>
            <a:r>
              <a:rPr lang="en-US" sz="2400" dirty="0"/>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algn="ctr"/>
            <a:r>
              <a:rPr lang="en-US" sz="2400" dirty="0"/>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algn="ctr"/>
            <a:r>
              <a:rPr lang="en-US" sz="2400" dirty="0"/>
              <a:t>Bronze</a:t>
            </a:r>
          </a:p>
        </p:txBody>
      </p:sp>
    </p:spTree>
    <p:extLst>
      <p:ext uri="{BB962C8B-B14F-4D97-AF65-F5344CB8AC3E}">
        <p14:creationId xmlns:p14="http://schemas.microsoft.com/office/powerpoint/2010/main" val="7790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nt, graphics, logo, graphic design&#10;&#10;Description automatically generated">
            <a:extLst>
              <a:ext uri="{FF2B5EF4-FFF2-40B4-BE49-F238E27FC236}">
                <a16:creationId xmlns:a16="http://schemas.microsoft.com/office/drawing/2014/main" id="{BE096576-79A5-A234-87AA-BC6EFBEE7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09" y="3291744"/>
            <a:ext cx="2217840" cy="502724"/>
          </a:xfrm>
          <a:prstGeom prst="rect">
            <a:avLst/>
          </a:prstGeom>
        </p:spPr>
      </p:pic>
      <p:pic>
        <p:nvPicPr>
          <p:cNvPr id="5" name="Picture 4" descr="A close up of a logo&#10;&#10;Description automatically generated with low confidence">
            <a:extLst>
              <a:ext uri="{FF2B5EF4-FFF2-40B4-BE49-F238E27FC236}">
                <a16:creationId xmlns:a16="http://schemas.microsoft.com/office/drawing/2014/main" id="{C019FCA5-07A1-F38F-7BF5-4C8035F3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77" y="3328686"/>
            <a:ext cx="2031883" cy="432716"/>
          </a:xfrm>
          <a:prstGeom prst="rect">
            <a:avLst/>
          </a:prstGeom>
        </p:spPr>
      </p:pic>
      <p:pic>
        <p:nvPicPr>
          <p:cNvPr id="7" name="Picture 6" descr="A close up of a logo&#10;&#10;Description automatically generated with low confidence">
            <a:extLst>
              <a:ext uri="{FF2B5EF4-FFF2-40B4-BE49-F238E27FC236}">
                <a16:creationId xmlns:a16="http://schemas.microsoft.com/office/drawing/2014/main" id="{295D8195-172C-19B6-7A31-0C1643F88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505" y="4576840"/>
            <a:ext cx="1227185" cy="323506"/>
          </a:xfrm>
          <a:prstGeom prst="rect">
            <a:avLst/>
          </a:prstGeom>
        </p:spPr>
      </p:pic>
      <p:pic>
        <p:nvPicPr>
          <p:cNvPr id="9" name="Picture 8" descr="A blue and black logo&#10;&#10;Description automatically generated with low confidence">
            <a:extLst>
              <a:ext uri="{FF2B5EF4-FFF2-40B4-BE49-F238E27FC236}">
                <a16:creationId xmlns:a16="http://schemas.microsoft.com/office/drawing/2014/main" id="{79E26E34-4F2B-7030-8F0B-BEDC06FEB3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079" y="5364060"/>
            <a:ext cx="1242480" cy="1242480"/>
          </a:xfrm>
          <a:prstGeom prst="rect">
            <a:avLst/>
          </a:prstGeom>
        </p:spPr>
      </p:pic>
      <p:pic>
        <p:nvPicPr>
          <p:cNvPr id="11" name="Picture 10" descr="A black text on a white background&#10;&#10;Description automatically generated with medium confidence">
            <a:extLst>
              <a:ext uri="{FF2B5EF4-FFF2-40B4-BE49-F238E27FC236}">
                <a16:creationId xmlns:a16="http://schemas.microsoft.com/office/drawing/2014/main" id="{8E5AA3CA-D6F7-5B32-6A0D-8049C08E74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443" y="5831120"/>
            <a:ext cx="1454387" cy="347690"/>
          </a:xfrm>
          <a:prstGeom prst="rect">
            <a:avLst/>
          </a:prstGeom>
        </p:spPr>
      </p:pic>
      <p:pic>
        <p:nvPicPr>
          <p:cNvPr id="13" name="Picture 12" descr="A picture containing graphics, font, logo, text&#10;&#10;Description automatically generated">
            <a:extLst>
              <a:ext uri="{FF2B5EF4-FFF2-40B4-BE49-F238E27FC236}">
                <a16:creationId xmlns:a16="http://schemas.microsoft.com/office/drawing/2014/main" id="{AC700FDA-7FCD-242F-6D03-A9750FCE3C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0877" y="2976175"/>
            <a:ext cx="1647281" cy="915156"/>
          </a:xfrm>
          <a:prstGeom prst="rect">
            <a:avLst/>
          </a:prstGeom>
        </p:spPr>
      </p:pic>
      <p:pic>
        <p:nvPicPr>
          <p:cNvPr id="15" name="Picture 14" descr="A picture containing text, graphics, graphic design, logo&#10;&#10;Description automatically generated">
            <a:extLst>
              <a:ext uri="{FF2B5EF4-FFF2-40B4-BE49-F238E27FC236}">
                <a16:creationId xmlns:a16="http://schemas.microsoft.com/office/drawing/2014/main" id="{4A926ED5-4C8A-A269-6D52-FEE8BBF7D3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5316" y="2522613"/>
            <a:ext cx="2733422" cy="1822281"/>
          </a:xfrm>
          <a:prstGeom prst="rect">
            <a:avLst/>
          </a:prstGeom>
        </p:spPr>
      </p:pic>
      <p:pic>
        <p:nvPicPr>
          <p:cNvPr id="17" name="Picture 16" descr="A picture containing graphics, colorfulness, screenshot, design&#10;&#10;Description automatically generated">
            <a:extLst>
              <a:ext uri="{FF2B5EF4-FFF2-40B4-BE49-F238E27FC236}">
                <a16:creationId xmlns:a16="http://schemas.microsoft.com/office/drawing/2014/main" id="{663534F0-7A73-B5C0-1A67-3ED5C3EA4B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786" y="548108"/>
            <a:ext cx="1435726" cy="830029"/>
          </a:xfrm>
          <a:prstGeom prst="rect">
            <a:avLst/>
          </a:prstGeom>
        </p:spPr>
      </p:pic>
      <p:pic>
        <p:nvPicPr>
          <p:cNvPr id="18" name="Picture 17" descr="A picture containing graphics, colorfulness, screenshot, design&#10;&#10;Description automatically generated">
            <a:extLst>
              <a:ext uri="{FF2B5EF4-FFF2-40B4-BE49-F238E27FC236}">
                <a16:creationId xmlns:a16="http://schemas.microsoft.com/office/drawing/2014/main" id="{524260F0-7605-BF29-993E-6E13DD74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8767" y="548107"/>
            <a:ext cx="1435726" cy="830029"/>
          </a:xfrm>
          <a:prstGeom prst="rect">
            <a:avLst/>
          </a:prstGeom>
        </p:spPr>
      </p:pic>
      <p:sp>
        <p:nvSpPr>
          <p:cNvPr id="19" name="TextBox 18">
            <a:extLst>
              <a:ext uri="{FF2B5EF4-FFF2-40B4-BE49-F238E27FC236}">
                <a16:creationId xmlns:a16="http://schemas.microsoft.com/office/drawing/2014/main" id="{C421A6CC-9185-E6EF-1A7D-D720FA56E56E}"/>
              </a:ext>
            </a:extLst>
          </p:cNvPr>
          <p:cNvSpPr txBox="1"/>
          <p:nvPr/>
        </p:nvSpPr>
        <p:spPr>
          <a:xfrm>
            <a:off x="0" y="609180"/>
            <a:ext cx="12191998" cy="646331"/>
          </a:xfrm>
          <a:prstGeom prst="rect">
            <a:avLst/>
          </a:prstGeom>
          <a:noFill/>
        </p:spPr>
        <p:txBody>
          <a:bodyPr wrap="square" rtlCol="0">
            <a:spAutoFit/>
          </a:bodyPr>
          <a:lstStyle/>
          <a:p>
            <a:pPr algn="ctr"/>
            <a:r>
              <a:rPr lang="en-US" sz="3600" dirty="0"/>
              <a:t>SQL Saturday New York City 2023</a:t>
            </a:r>
          </a:p>
        </p:txBody>
      </p:sp>
      <p:sp>
        <p:nvSpPr>
          <p:cNvPr id="20" name="TextBox 19">
            <a:extLst>
              <a:ext uri="{FF2B5EF4-FFF2-40B4-BE49-F238E27FC236}">
                <a16:creationId xmlns:a16="http://schemas.microsoft.com/office/drawing/2014/main" id="{03F1D535-4918-3AA1-7323-4317B39E28EA}"/>
              </a:ext>
            </a:extLst>
          </p:cNvPr>
          <p:cNvSpPr txBox="1"/>
          <p:nvPr/>
        </p:nvSpPr>
        <p:spPr>
          <a:xfrm>
            <a:off x="0" y="1639467"/>
            <a:ext cx="12191998" cy="707886"/>
          </a:xfrm>
          <a:prstGeom prst="rect">
            <a:avLst/>
          </a:prstGeom>
          <a:noFill/>
        </p:spPr>
        <p:txBody>
          <a:bodyPr wrap="square" rtlCol="0">
            <a:spAutoFit/>
          </a:bodyPr>
          <a:lstStyle/>
          <a:p>
            <a:pPr algn="ctr"/>
            <a:r>
              <a:rPr lang="en-US" sz="4000"/>
              <a:t>A BIG </a:t>
            </a:r>
            <a:r>
              <a:rPr lang="en-US" sz="4000" dirty="0"/>
              <a:t>Thank You to our Sponsors</a:t>
            </a:r>
          </a:p>
        </p:txBody>
      </p:sp>
      <p:sp>
        <p:nvSpPr>
          <p:cNvPr id="21" name="TextBox 20">
            <a:extLst>
              <a:ext uri="{FF2B5EF4-FFF2-40B4-BE49-F238E27FC236}">
                <a16:creationId xmlns:a16="http://schemas.microsoft.com/office/drawing/2014/main" id="{2DFD7EA0-3F4B-3083-E742-15A5B8A6E3E2}"/>
              </a:ext>
            </a:extLst>
          </p:cNvPr>
          <p:cNvSpPr txBox="1"/>
          <p:nvPr/>
        </p:nvSpPr>
        <p:spPr>
          <a:xfrm>
            <a:off x="-1032" y="2661324"/>
            <a:ext cx="12191999" cy="461665"/>
          </a:xfrm>
          <a:prstGeom prst="rect">
            <a:avLst/>
          </a:prstGeom>
          <a:noFill/>
        </p:spPr>
        <p:txBody>
          <a:bodyPr wrap="square" rtlCol="0">
            <a:spAutoFit/>
          </a:bodyPr>
          <a:lstStyle/>
          <a:p>
            <a:pPr algn="ctr"/>
            <a:r>
              <a:rPr lang="en-US" sz="2400" dirty="0"/>
              <a:t>Platinum</a:t>
            </a:r>
          </a:p>
        </p:txBody>
      </p:sp>
      <p:sp>
        <p:nvSpPr>
          <p:cNvPr id="22" name="TextBox 21">
            <a:extLst>
              <a:ext uri="{FF2B5EF4-FFF2-40B4-BE49-F238E27FC236}">
                <a16:creationId xmlns:a16="http://schemas.microsoft.com/office/drawing/2014/main" id="{0A9F352B-13FD-5C83-27ED-05CF7821A5C7}"/>
              </a:ext>
            </a:extLst>
          </p:cNvPr>
          <p:cNvSpPr txBox="1"/>
          <p:nvPr/>
        </p:nvSpPr>
        <p:spPr>
          <a:xfrm>
            <a:off x="1" y="3909450"/>
            <a:ext cx="12191999" cy="461665"/>
          </a:xfrm>
          <a:prstGeom prst="rect">
            <a:avLst/>
          </a:prstGeom>
          <a:noFill/>
        </p:spPr>
        <p:txBody>
          <a:bodyPr wrap="square" rtlCol="0">
            <a:spAutoFit/>
          </a:bodyPr>
          <a:lstStyle/>
          <a:p>
            <a:pPr algn="ctr"/>
            <a:r>
              <a:rPr lang="en-US" sz="2400" dirty="0"/>
              <a:t>Gold</a:t>
            </a:r>
          </a:p>
        </p:txBody>
      </p:sp>
      <p:sp>
        <p:nvSpPr>
          <p:cNvPr id="24" name="TextBox 23">
            <a:extLst>
              <a:ext uri="{FF2B5EF4-FFF2-40B4-BE49-F238E27FC236}">
                <a16:creationId xmlns:a16="http://schemas.microsoft.com/office/drawing/2014/main" id="{17A87FEE-831A-BDBA-9EE2-A0855309B3ED}"/>
              </a:ext>
            </a:extLst>
          </p:cNvPr>
          <p:cNvSpPr txBox="1"/>
          <p:nvPr/>
        </p:nvSpPr>
        <p:spPr>
          <a:xfrm>
            <a:off x="0" y="5167974"/>
            <a:ext cx="12192000" cy="461665"/>
          </a:xfrm>
          <a:prstGeom prst="rect">
            <a:avLst/>
          </a:prstGeom>
          <a:noFill/>
        </p:spPr>
        <p:txBody>
          <a:bodyPr wrap="square" rtlCol="0">
            <a:spAutoFit/>
          </a:bodyPr>
          <a:lstStyle/>
          <a:p>
            <a:pPr algn="ctr"/>
            <a:r>
              <a:rPr lang="en-US" sz="2400" dirty="0"/>
              <a:t>Bronze</a:t>
            </a:r>
          </a:p>
        </p:txBody>
      </p:sp>
    </p:spTree>
    <p:extLst>
      <p:ext uri="{BB962C8B-B14F-4D97-AF65-F5344CB8AC3E}">
        <p14:creationId xmlns:p14="http://schemas.microsoft.com/office/powerpoint/2010/main" val="40059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Redgate Ambassador</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2782</TotalTime>
  <Words>1024</Words>
  <Application>Microsoft Office PowerPoint</Application>
  <PresentationFormat>Widescreen</PresentationFormat>
  <Paragraphs>243</Paragraphs>
  <Slides>26</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 Light</vt:lpstr>
      <vt:lpstr>Gotham</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80</cp:revision>
  <cp:lastPrinted>2019-02-14T00:06:07Z</cp:lastPrinted>
  <dcterms:created xsi:type="dcterms:W3CDTF">2022-10-27T15:40:32Z</dcterms:created>
  <dcterms:modified xsi:type="dcterms:W3CDTF">2023-05-06T13:47:45Z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